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18"/>
  </p:notesMasterIdLst>
  <p:sldIdLst>
    <p:sldId id="257" r:id="rId7"/>
    <p:sldId id="289" r:id="rId8"/>
    <p:sldId id="260" r:id="rId9"/>
    <p:sldId id="283" r:id="rId10"/>
    <p:sldId id="284" r:id="rId11"/>
    <p:sldId id="258" r:id="rId12"/>
    <p:sldId id="286" r:id="rId13"/>
    <p:sldId id="282" r:id="rId14"/>
    <p:sldId id="287" r:id="rId15"/>
    <p:sldId id="290" r:id="rId16"/>
    <p:sldId id="263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34AB7F-9B25-4568-8231-54DE433502F1}">
          <p14:sldIdLst>
            <p14:sldId id="257"/>
            <p14:sldId id="289"/>
            <p14:sldId id="260"/>
            <p14:sldId id="283"/>
            <p14:sldId id="284"/>
            <p14:sldId id="258"/>
            <p14:sldId id="286"/>
            <p14:sldId id="282"/>
            <p14:sldId id="287"/>
            <p14:sldId id="290"/>
            <p14:sldId id="263"/>
          </p14:sldIdLst>
        </p14:section>
        <p14:section name="Template" id="{6A237BCA-B1E5-4324-B645-90AD224D5EE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26C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50A2CB-BD94-416A-9C7F-5C6D16735A0C}" v="19" vWet="21" dt="2020-11-16T19:26:34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9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= </a:t>
            </a:r>
            <a:r>
              <a:rPr lang="en-US" b="0" i="0" dirty="0" err="1">
                <a:solidFill>
                  <a:srgbClr val="6F42C1"/>
                </a:solidFill>
                <a:effectLst/>
                <a:latin typeface="SFMono-Regular"/>
              </a:rPr>
              <a:t>HttpMessageInvoker</a:t>
            </a:r>
            <a:r>
              <a:rPr lang="en-US" b="0" i="0" dirty="0">
                <a:solidFill>
                  <a:srgbClr val="24292E"/>
                </a:solidFill>
                <a:effectLst/>
                <a:latin typeface="SFMono-Regular"/>
              </a:rPr>
              <a:t>, part of the family of APIs that make up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SFMono-Regular"/>
              </a:rPr>
              <a:t>HttpClient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~35% </a:t>
            </a:r>
            <a:r>
              <a:rPr lang="en-US" dirty="0" err="1"/>
              <a:t>TechEmpower</a:t>
            </a:r>
            <a:r>
              <a:rPr lang="en-US" dirty="0"/>
              <a:t> improvements on the server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5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from building YARP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 Spencer</a:t>
            </a:r>
          </a:p>
          <a:p>
            <a:endParaRPr lang="en-US" dirty="0"/>
          </a:p>
          <a:p>
            <a:r>
              <a:rPr lang="en-US"/>
              <a:t>github.com/microsoft/reverse-proxy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B12F-08AA-4230-8FF3-06BFBF50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Incubating / Not yet implemented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7D58F-2FB5-4F43-9623-4D8AC97B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Connection Abstractions</a:t>
            </a:r>
          </a:p>
          <a:p>
            <a:pPr lvl="1"/>
            <a:r>
              <a:rPr lang="en-US" dirty="0"/>
              <a:t>Custom transports </a:t>
            </a:r>
            <a:r>
              <a:rPr lang="en-US" dirty="0" err="1"/>
              <a:t>eg</a:t>
            </a:r>
            <a:r>
              <a:rPr lang="en-US" dirty="0"/>
              <a:t> Unix Domain Sockets</a:t>
            </a:r>
          </a:p>
          <a:p>
            <a:r>
              <a:rPr lang="en-US" dirty="0"/>
              <a:t>Connection pool management APIs</a:t>
            </a:r>
          </a:p>
          <a:p>
            <a:pPr lvl="1"/>
            <a:r>
              <a:rPr lang="en-US" dirty="0"/>
              <a:t>SNAT limits in Azure</a:t>
            </a:r>
          </a:p>
          <a:p>
            <a:r>
              <a:rPr lang="en-US" dirty="0"/>
              <a:t>http/3 + QUIC</a:t>
            </a:r>
          </a:p>
          <a:p>
            <a:pPr lvl="1"/>
            <a:r>
              <a:rPr lang="en-US" dirty="0"/>
              <a:t>Mostly applies to inbound connections</a:t>
            </a:r>
          </a:p>
          <a:p>
            <a:r>
              <a:rPr lang="en-US" dirty="0"/>
              <a:t>Moving components from YARP into .NET (core)</a:t>
            </a:r>
          </a:p>
          <a:p>
            <a:pPr lvl="1"/>
            <a:r>
              <a:rPr lang="en-US" dirty="0" err="1"/>
              <a:t>IHttpProxy</a:t>
            </a:r>
            <a:endParaRPr lang="en-US" dirty="0"/>
          </a:p>
          <a:p>
            <a:pPr lvl="1"/>
            <a:r>
              <a:rPr lang="en-US" dirty="0"/>
              <a:t>Header based routing</a:t>
            </a:r>
          </a:p>
          <a:p>
            <a:pPr lvl="1"/>
            <a:r>
              <a:rPr lang="en-US" dirty="0"/>
              <a:t>TLS connection filters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18FAA5-6795-4EC6-94D3-447DE4EB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1446" y="4451350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github.com/microsoft/reverse-proxy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8D7A282-B492-45B1-A8FA-EE500236F4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3C5161-C266-4FA0-9927-74318B98F868}"/>
              </a:ext>
            </a:extLst>
          </p:cNvPr>
          <p:cNvSpPr txBox="1">
            <a:spLocks/>
          </p:cNvSpPr>
          <p:nvPr/>
        </p:nvSpPr>
        <p:spPr>
          <a:xfrm>
            <a:off x="4712676" y="1825625"/>
            <a:ext cx="664112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a reverse proxy</a:t>
            </a:r>
          </a:p>
          <a:p>
            <a:r>
              <a:rPr lang="en-US" dirty="0"/>
              <a:t>What is YARP</a:t>
            </a:r>
          </a:p>
          <a:p>
            <a:r>
              <a:rPr lang="en-US" dirty="0"/>
              <a:t>YARP Architecture</a:t>
            </a:r>
          </a:p>
          <a:p>
            <a:r>
              <a:rPr lang="en-US" dirty="0">
                <a:cs typeface="Calibri"/>
              </a:rPr>
              <a:t>Demo</a:t>
            </a:r>
          </a:p>
          <a:p>
            <a:r>
              <a:rPr lang="en-US" dirty="0"/>
              <a:t>Platform Learnings &amp; Improvements</a:t>
            </a:r>
          </a:p>
        </p:txBody>
      </p:sp>
    </p:spTree>
    <p:extLst>
      <p:ext uri="{BB962C8B-B14F-4D97-AF65-F5344CB8AC3E}">
        <p14:creationId xmlns:p14="http://schemas.microsoft.com/office/powerpoint/2010/main" val="382020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0" y="74552"/>
            <a:ext cx="10515600" cy="1325563"/>
          </a:xfrm>
        </p:spPr>
        <p:txBody>
          <a:bodyPr/>
          <a:lstStyle/>
          <a:p>
            <a:r>
              <a:rPr lang="en-US" dirty="0"/>
              <a:t>What is a reverse proxy</a:t>
            </a:r>
          </a:p>
        </p:txBody>
      </p:sp>
      <p:pic>
        <p:nvPicPr>
          <p:cNvPr id="4" name="Content Placeholder 4" descr="Computer">
            <a:extLst>
              <a:ext uri="{FF2B5EF4-FFF2-40B4-BE49-F238E27FC236}">
                <a16:creationId xmlns:a16="http://schemas.microsoft.com/office/drawing/2014/main" id="{E4E23570-A303-4EF9-881C-1943503F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958" y="3633019"/>
            <a:ext cx="914400" cy="914400"/>
          </a:xfrm>
          <a:prstGeom prst="rect">
            <a:avLst/>
          </a:prstGeom>
        </p:spPr>
      </p:pic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8EA8AC6D-5EF1-4007-9DEC-FC68EE229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548" y="1775642"/>
            <a:ext cx="914400" cy="914400"/>
          </a:xfrm>
          <a:prstGeom prst="rect">
            <a:avLst/>
          </a:prstGeom>
        </p:spPr>
      </p:pic>
      <p:pic>
        <p:nvPicPr>
          <p:cNvPr id="6" name="Graphic 5" descr="Ecommerce">
            <a:extLst>
              <a:ext uri="{FF2B5EF4-FFF2-40B4-BE49-F238E27FC236}">
                <a16:creationId xmlns:a16="http://schemas.microsoft.com/office/drawing/2014/main" id="{F4417483-7C84-4631-8A34-1835F200A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548" y="2675961"/>
            <a:ext cx="914400" cy="914400"/>
          </a:xfrm>
          <a:prstGeom prst="rect">
            <a:avLst/>
          </a:prstGeom>
        </p:spPr>
      </p:pic>
      <p:pic>
        <p:nvPicPr>
          <p:cNvPr id="7" name="Graphic 6" descr="Internet Of Things">
            <a:extLst>
              <a:ext uri="{FF2B5EF4-FFF2-40B4-BE49-F238E27FC236}">
                <a16:creationId xmlns:a16="http://schemas.microsoft.com/office/drawing/2014/main" id="{F013E04C-BF95-4FAF-BC83-EC6E2E4B90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30132" y="2675961"/>
            <a:ext cx="914400" cy="914400"/>
          </a:xfrm>
          <a:prstGeom prst="rect">
            <a:avLst/>
          </a:prstGeom>
        </p:spPr>
      </p:pic>
      <p:pic>
        <p:nvPicPr>
          <p:cNvPr id="8" name="Graphic 7" descr="Full Brick Wall">
            <a:extLst>
              <a:ext uri="{FF2B5EF4-FFF2-40B4-BE49-F238E27FC236}">
                <a16:creationId xmlns:a16="http://schemas.microsoft.com/office/drawing/2014/main" id="{11287F80-8E77-421F-B47A-655C8943B7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1430" y="2675961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53ED5D-FB0D-4A24-961B-83B04118E529}"/>
              </a:ext>
            </a:extLst>
          </p:cNvPr>
          <p:cNvSpPr/>
          <p:nvPr/>
        </p:nvSpPr>
        <p:spPr>
          <a:xfrm>
            <a:off x="6683671" y="2704144"/>
            <a:ext cx="1045968" cy="858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Reverse proxy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7BBFD-F2D7-4EC5-AE70-702AEA91DA46}"/>
              </a:ext>
            </a:extLst>
          </p:cNvPr>
          <p:cNvGrpSpPr/>
          <p:nvPr/>
        </p:nvGrpSpPr>
        <p:grpSpPr>
          <a:xfrm>
            <a:off x="8797470" y="1500583"/>
            <a:ext cx="2269490" cy="1099066"/>
            <a:chOff x="9501364" y="2145263"/>
            <a:chExt cx="2269490" cy="10990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F9C2FFF-E466-45C9-BAC9-59D2861828B7}"/>
                </a:ext>
              </a:extLst>
            </p:cNvPr>
            <p:cNvGrpSpPr/>
            <p:nvPr/>
          </p:nvGrpSpPr>
          <p:grpSpPr>
            <a:xfrm>
              <a:off x="9501364" y="2145263"/>
              <a:ext cx="2269490" cy="914400"/>
              <a:chOff x="8377200" y="1703613"/>
              <a:chExt cx="2269490" cy="914400"/>
            </a:xfrm>
          </p:grpSpPr>
          <p:pic>
            <p:nvPicPr>
              <p:cNvPr id="13" name="Graphic 12" descr="Server">
                <a:extLst>
                  <a:ext uri="{FF2B5EF4-FFF2-40B4-BE49-F238E27FC236}">
                    <a16:creationId xmlns:a16="http://schemas.microsoft.com/office/drawing/2014/main" id="{E31F572D-9681-45F5-885E-95641BE6A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77200" y="1703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Server">
                <a:extLst>
                  <a:ext uri="{FF2B5EF4-FFF2-40B4-BE49-F238E27FC236}">
                    <a16:creationId xmlns:a16="http://schemas.microsoft.com/office/drawing/2014/main" id="{A72D3D35-068D-450A-AD41-68A5F9F2D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053235" y="1703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Server">
                <a:extLst>
                  <a:ext uri="{FF2B5EF4-FFF2-40B4-BE49-F238E27FC236}">
                    <a16:creationId xmlns:a16="http://schemas.microsoft.com/office/drawing/2014/main" id="{1F261B72-D934-47DC-838C-E587749E2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32290" y="170361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AA8C8-28E1-4006-B334-81BE17425348}"/>
                </a:ext>
              </a:extLst>
            </p:cNvPr>
            <p:cNvSpPr txBox="1"/>
            <p:nvPr/>
          </p:nvSpPr>
          <p:spPr>
            <a:xfrm>
              <a:off x="9597235" y="2874997"/>
              <a:ext cx="2077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contoso.com/orders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DE0A9-2C4F-4C56-A96D-E9A78067E8C4}"/>
              </a:ext>
            </a:extLst>
          </p:cNvPr>
          <p:cNvGrpSpPr/>
          <p:nvPr/>
        </p:nvGrpSpPr>
        <p:grpSpPr>
          <a:xfrm>
            <a:off x="8797470" y="2698065"/>
            <a:ext cx="2269490" cy="1082718"/>
            <a:chOff x="9501364" y="3263809"/>
            <a:chExt cx="2269490" cy="10827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213D09-14AF-4CF2-A2E5-1BC60C778DDF}"/>
                </a:ext>
              </a:extLst>
            </p:cNvPr>
            <p:cNvGrpSpPr/>
            <p:nvPr/>
          </p:nvGrpSpPr>
          <p:grpSpPr>
            <a:xfrm>
              <a:off x="9501364" y="3263809"/>
              <a:ext cx="2269490" cy="914400"/>
              <a:chOff x="8377200" y="1703613"/>
              <a:chExt cx="2269490" cy="914400"/>
            </a:xfrm>
          </p:grpSpPr>
          <p:pic>
            <p:nvPicPr>
              <p:cNvPr id="19" name="Graphic 18" descr="Server">
                <a:extLst>
                  <a:ext uri="{FF2B5EF4-FFF2-40B4-BE49-F238E27FC236}">
                    <a16:creationId xmlns:a16="http://schemas.microsoft.com/office/drawing/2014/main" id="{40A24BE3-706B-41D6-9149-72A0D6D55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77200" y="1703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Server">
                <a:extLst>
                  <a:ext uri="{FF2B5EF4-FFF2-40B4-BE49-F238E27FC236}">
                    <a16:creationId xmlns:a16="http://schemas.microsoft.com/office/drawing/2014/main" id="{45ABE55F-D91F-4299-B8D8-2BC93383B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053235" y="1703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Server">
                <a:extLst>
                  <a:ext uri="{FF2B5EF4-FFF2-40B4-BE49-F238E27FC236}">
                    <a16:creationId xmlns:a16="http://schemas.microsoft.com/office/drawing/2014/main" id="{758948A9-A112-4E9D-B2BE-DFB91B2B5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32290" y="170361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FC0853-B933-41D4-ADA1-967D7969E350}"/>
                </a:ext>
              </a:extLst>
            </p:cNvPr>
            <p:cNvSpPr txBox="1"/>
            <p:nvPr/>
          </p:nvSpPr>
          <p:spPr>
            <a:xfrm>
              <a:off x="9660329" y="3977195"/>
              <a:ext cx="1951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contoso.com/store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3456C7-F41B-4C72-B497-B4EC7FE33FB5}"/>
              </a:ext>
            </a:extLst>
          </p:cNvPr>
          <p:cNvGrpSpPr/>
          <p:nvPr/>
        </p:nvGrpSpPr>
        <p:grpSpPr>
          <a:xfrm>
            <a:off x="8797470" y="3825298"/>
            <a:ext cx="2269490" cy="1099066"/>
            <a:chOff x="9501364" y="4824004"/>
            <a:chExt cx="2269490" cy="109906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61D771-E988-4049-9E26-0DBD4DE4E53A}"/>
                </a:ext>
              </a:extLst>
            </p:cNvPr>
            <p:cNvGrpSpPr/>
            <p:nvPr/>
          </p:nvGrpSpPr>
          <p:grpSpPr>
            <a:xfrm>
              <a:off x="9501364" y="4824004"/>
              <a:ext cx="2269490" cy="914400"/>
              <a:chOff x="8377200" y="1703613"/>
              <a:chExt cx="2269490" cy="914400"/>
            </a:xfrm>
          </p:grpSpPr>
          <p:pic>
            <p:nvPicPr>
              <p:cNvPr id="25" name="Graphic 24" descr="Server">
                <a:extLst>
                  <a:ext uri="{FF2B5EF4-FFF2-40B4-BE49-F238E27FC236}">
                    <a16:creationId xmlns:a16="http://schemas.microsoft.com/office/drawing/2014/main" id="{3F176DA9-D4FF-467B-A98D-7BFBA0FBB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77200" y="1703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aphic 25" descr="Server">
                <a:extLst>
                  <a:ext uri="{FF2B5EF4-FFF2-40B4-BE49-F238E27FC236}">
                    <a16:creationId xmlns:a16="http://schemas.microsoft.com/office/drawing/2014/main" id="{5F1D6B74-EA6E-4046-9C9C-AB91D9690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053235" y="1703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Server">
                <a:extLst>
                  <a:ext uri="{FF2B5EF4-FFF2-40B4-BE49-F238E27FC236}">
                    <a16:creationId xmlns:a16="http://schemas.microsoft.com/office/drawing/2014/main" id="{4FC4C704-4DE0-4247-8A6D-15AE87C9A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32290" y="170361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B73758-937C-41B0-844A-38EAC3684FD5}"/>
                </a:ext>
              </a:extLst>
            </p:cNvPr>
            <p:cNvSpPr txBox="1"/>
            <p:nvPr/>
          </p:nvSpPr>
          <p:spPr>
            <a:xfrm>
              <a:off x="9558635" y="5553738"/>
              <a:ext cx="2154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woodgrovebank.com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D7A870-9A53-4FE5-8057-AC6A1338256D}"/>
              </a:ext>
            </a:extLst>
          </p:cNvPr>
          <p:cNvCxnSpPr>
            <a:stCxn id="5" idx="3"/>
          </p:cNvCxnSpPr>
          <p:nvPr/>
        </p:nvCxnSpPr>
        <p:spPr>
          <a:xfrm>
            <a:off x="2029948" y="2232842"/>
            <a:ext cx="1100184" cy="8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CABF83-5F34-463B-9DBC-21C9E09D14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029948" y="3133161"/>
            <a:ext cx="1100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F23A31-A621-4B3A-8A1F-CF28E53CF5A7}"/>
              </a:ext>
            </a:extLst>
          </p:cNvPr>
          <p:cNvCxnSpPr>
            <a:stCxn id="4" idx="3"/>
          </p:cNvCxnSpPr>
          <p:nvPr/>
        </p:nvCxnSpPr>
        <p:spPr>
          <a:xfrm flipV="1">
            <a:off x="2043358" y="3323180"/>
            <a:ext cx="1100184" cy="767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08D1F-D1BC-4F73-8BDD-1C49DB5E4E5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4532" y="3133161"/>
            <a:ext cx="826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593D2D-AE29-490B-9E6A-493E5D69236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785830" y="3133161"/>
            <a:ext cx="8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3F2DBA-B0D2-4F30-82BA-E19E42CB9E29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7729639" y="1957783"/>
            <a:ext cx="1067831" cy="117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A0638F-A471-4AA7-9377-8EEDCC819672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7729639" y="3133161"/>
            <a:ext cx="1067831" cy="2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FDCC6-1554-430C-B4E8-471B052C1841}"/>
              </a:ext>
            </a:extLst>
          </p:cNvPr>
          <p:cNvCxnSpPr>
            <a:stCxn id="9" idx="3"/>
            <a:endCxn id="25" idx="1"/>
          </p:cNvCxnSpPr>
          <p:nvPr/>
        </p:nvCxnSpPr>
        <p:spPr>
          <a:xfrm>
            <a:off x="7729639" y="3133161"/>
            <a:ext cx="1067831" cy="1149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130CC1-FF49-4E3B-8B16-0DBE0A4842E2}"/>
              </a:ext>
            </a:extLst>
          </p:cNvPr>
          <p:cNvCxnSpPr>
            <a:cxnSpLocks/>
          </p:cNvCxnSpPr>
          <p:nvPr/>
        </p:nvCxnSpPr>
        <p:spPr>
          <a:xfrm>
            <a:off x="5331588" y="1467200"/>
            <a:ext cx="0" cy="19888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BF4F38-63EF-4644-ADBA-CE07D4226B4F}"/>
              </a:ext>
            </a:extLst>
          </p:cNvPr>
          <p:cNvSpPr txBox="1"/>
          <p:nvPr/>
        </p:nvSpPr>
        <p:spPr>
          <a:xfrm>
            <a:off x="4072654" y="1426540"/>
            <a:ext cx="1258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Public Internet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C7E3D0-7648-4322-B422-327D48BBF22D}"/>
              </a:ext>
            </a:extLst>
          </p:cNvPr>
          <p:cNvSpPr txBox="1"/>
          <p:nvPr/>
        </p:nvSpPr>
        <p:spPr>
          <a:xfrm>
            <a:off x="5338962" y="1426539"/>
            <a:ext cx="1365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Private Network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C61EAD9-A95D-4BA8-AE39-6E9E9665EE03}"/>
              </a:ext>
            </a:extLst>
          </p:cNvPr>
          <p:cNvSpPr txBox="1">
            <a:spLocks/>
          </p:cNvSpPr>
          <p:nvPr/>
        </p:nvSpPr>
        <p:spPr>
          <a:xfrm>
            <a:off x="838200" y="5273692"/>
            <a:ext cx="10515600" cy="1037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Acts as the public endpoint for the sites &amp; services, or as a service mesh</a:t>
            </a:r>
          </a:p>
          <a:p>
            <a:r>
              <a:rPr lang="en-US" dirty="0" err="1"/>
              <a:t>Indirects</a:t>
            </a:r>
            <a:r>
              <a:rPr lang="en-US" dirty="0"/>
              <a:t> calls to backend servers to perform real work, balancing load between them</a:t>
            </a:r>
          </a:p>
          <a:p>
            <a:r>
              <a:rPr lang="en-US" dirty="0"/>
              <a:t>Can offload work from backend servers: Encryption, Auth</a:t>
            </a:r>
            <a:r>
              <a:rPr lang="en-US" sz="2900" baseline="30000" dirty="0"/>
              <a:t>2</a:t>
            </a:r>
            <a:r>
              <a:rPr lang="en-US" dirty="0"/>
              <a:t>, Compression, Caching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9D3A3FE4-316F-4E81-98E3-A3FF49E64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0809" y="3898420"/>
            <a:ext cx="301528" cy="27011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8F9B80-2C1A-4F22-8592-6BC091501641}"/>
              </a:ext>
            </a:extLst>
          </p:cNvPr>
          <p:cNvSpPr/>
          <p:nvPr/>
        </p:nvSpPr>
        <p:spPr>
          <a:xfrm>
            <a:off x="1390650" y="2927985"/>
            <a:ext cx="384392" cy="37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E52A43-D52E-4A01-8BE4-EA18A7F1564A}"/>
              </a:ext>
            </a:extLst>
          </p:cNvPr>
          <p:cNvSpPr/>
          <p:nvPr/>
        </p:nvSpPr>
        <p:spPr>
          <a:xfrm>
            <a:off x="1380551" y="2055198"/>
            <a:ext cx="423543" cy="266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7D1D45-EFBE-4098-846F-FE1F3B2158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84466" y="2911392"/>
            <a:ext cx="376564" cy="40197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FE7CCBB-C94E-4DC3-BF1E-6C734DFCFC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46764" y="2048694"/>
            <a:ext cx="229536" cy="28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YARP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4F3E3B-589B-413A-9D5E-9107410C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3566"/>
          </a:xfrm>
        </p:spPr>
        <p:txBody>
          <a:bodyPr>
            <a:normAutofit fontScale="92500"/>
          </a:bodyPr>
          <a:lstStyle/>
          <a:p>
            <a:r>
              <a:rPr lang="en-US" dirty="0"/>
              <a:t>Project to create an open-source reverse proxy using .NET</a:t>
            </a:r>
          </a:p>
          <a:p>
            <a:r>
              <a:rPr lang="en-US" dirty="0"/>
              <a:t>Layer 7 proxy – terminates &amp; re-issues requests</a:t>
            </a:r>
          </a:p>
          <a:p>
            <a:pPr lvl="1"/>
            <a:r>
              <a:rPr lang="en-US" dirty="0"/>
              <a:t>Inbound and outbound connections are independent</a:t>
            </a:r>
          </a:p>
          <a:p>
            <a:pPr lvl="1"/>
            <a:r>
              <a:rPr lang="en-US" dirty="0"/>
              <a:t>Enables offloading of work to proxy from back end servers</a:t>
            </a:r>
          </a:p>
          <a:p>
            <a:r>
              <a:rPr lang="en-US" dirty="0"/>
              <a:t>Extensibility &amp; customizability is key requirement</a:t>
            </a:r>
          </a:p>
          <a:p>
            <a:pPr lvl="1"/>
            <a:r>
              <a:rPr lang="en-US" dirty="0"/>
              <a:t>Configuration – static files, </a:t>
            </a:r>
            <a:r>
              <a:rPr lang="en-US"/>
              <a:t>Dynamic</a:t>
            </a:r>
            <a:r>
              <a:rPr lang="en-US" dirty="0"/>
              <a:t> via API or on-demand per request</a:t>
            </a:r>
          </a:p>
          <a:p>
            <a:pPr lvl="1"/>
            <a:r>
              <a:rPr lang="en-US" dirty="0"/>
              <a:t>Pipeline of stages for how requests are processed</a:t>
            </a:r>
          </a:p>
          <a:p>
            <a:pPr lvl="1"/>
            <a:r>
              <a:rPr lang="en-US" dirty="0"/>
              <a:t>Use existing ASP.NET middleware or create new</a:t>
            </a:r>
          </a:p>
          <a:p>
            <a:r>
              <a:rPr lang="en-US" dirty="0"/>
              <a:t>Plan to ship multiple form factors</a:t>
            </a:r>
          </a:p>
          <a:p>
            <a:pPr lvl="1"/>
            <a:r>
              <a:rPr lang="en-US" dirty="0"/>
              <a:t>Standalone proxy “exe” with config files</a:t>
            </a:r>
          </a:p>
          <a:p>
            <a:pPr lvl="1"/>
            <a:r>
              <a:rPr lang="en-US" dirty="0"/>
              <a:t>Library + template project to enable customization</a:t>
            </a:r>
          </a:p>
          <a:p>
            <a:pPr lvl="1"/>
            <a:r>
              <a:rPr lang="en-US" dirty="0"/>
              <a:t>Docker image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86D814E-BA55-4ECC-9178-9AACCFFD3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9727" y="4732640"/>
            <a:ext cx="2748788" cy="20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8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YARP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0F2A22-9170-4191-8BEF-07E12D24A3F2}"/>
              </a:ext>
            </a:extLst>
          </p:cNvPr>
          <p:cNvSpPr/>
          <p:nvPr/>
        </p:nvSpPr>
        <p:spPr>
          <a:xfrm>
            <a:off x="1452248" y="1804188"/>
            <a:ext cx="1569501" cy="303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ASP.NET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3AFC6-6295-4A35-94A5-A01EA659A62E}"/>
              </a:ext>
            </a:extLst>
          </p:cNvPr>
          <p:cNvCxnSpPr>
            <a:cxnSpLocks/>
          </p:cNvCxnSpPr>
          <p:nvPr/>
        </p:nvCxnSpPr>
        <p:spPr>
          <a:xfrm>
            <a:off x="1037808" y="3322101"/>
            <a:ext cx="41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82F6CC3-13E0-4144-9318-F1F5BFB14289}"/>
              </a:ext>
            </a:extLst>
          </p:cNvPr>
          <p:cNvSpPr/>
          <p:nvPr/>
        </p:nvSpPr>
        <p:spPr>
          <a:xfrm>
            <a:off x="1635073" y="3563591"/>
            <a:ext cx="1203851" cy="37497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D57B0-3207-49D8-8E0D-C59F1F2E3CD6}"/>
              </a:ext>
            </a:extLst>
          </p:cNvPr>
          <p:cNvSpPr/>
          <p:nvPr/>
        </p:nvSpPr>
        <p:spPr>
          <a:xfrm>
            <a:off x="1635073" y="2287850"/>
            <a:ext cx="1203851" cy="37497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TLS Termination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711B02-BF20-4DCF-83C6-804A71A2E599}"/>
              </a:ext>
            </a:extLst>
          </p:cNvPr>
          <p:cNvSpPr/>
          <p:nvPr/>
        </p:nvSpPr>
        <p:spPr>
          <a:xfrm>
            <a:off x="1635073" y="3988838"/>
            <a:ext cx="1203851" cy="37497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Auth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9E52C-6C50-4187-B721-0C5B769B26C6}"/>
              </a:ext>
            </a:extLst>
          </p:cNvPr>
          <p:cNvSpPr/>
          <p:nvPr/>
        </p:nvSpPr>
        <p:spPr>
          <a:xfrm>
            <a:off x="1635073" y="3138344"/>
            <a:ext cx="1203851" cy="37497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Static Files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24203E-14CE-4FD3-ADE5-A24A71C2469D}"/>
              </a:ext>
            </a:extLst>
          </p:cNvPr>
          <p:cNvSpPr/>
          <p:nvPr/>
        </p:nvSpPr>
        <p:spPr>
          <a:xfrm>
            <a:off x="1635073" y="4414084"/>
            <a:ext cx="1203851" cy="37497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Other routes</a:t>
            </a:r>
          </a:p>
        </p:txBody>
      </p:sp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BAF32016-C5B6-45CB-A2EC-EF67D47B3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1582" y="5337243"/>
            <a:ext cx="567771" cy="5677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5ABA11-DC79-4A1A-8F23-82C60ED75B9E}"/>
              </a:ext>
            </a:extLst>
          </p:cNvPr>
          <p:cNvSpPr txBox="1"/>
          <p:nvPr/>
        </p:nvSpPr>
        <p:spPr>
          <a:xfrm>
            <a:off x="5286573" y="6003040"/>
            <a:ext cx="78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F65011-5378-4009-A4B3-521E91AAFF8C}"/>
              </a:ext>
            </a:extLst>
          </p:cNvPr>
          <p:cNvSpPr/>
          <p:nvPr/>
        </p:nvSpPr>
        <p:spPr>
          <a:xfrm rot="5400000">
            <a:off x="3747130" y="2941117"/>
            <a:ext cx="1737360" cy="704088"/>
          </a:xfrm>
          <a:prstGeom prst="rect">
            <a:avLst/>
          </a:prstGeom>
          <a:noFill/>
          <a:ln>
            <a:solidFill>
              <a:srgbClr val="482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826C0"/>
                </a:solidFill>
              </a:rPr>
              <a:t>Session Affinity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5D78DA-CA34-468A-A914-25545CEC3610}"/>
              </a:ext>
            </a:extLst>
          </p:cNvPr>
          <p:cNvSpPr/>
          <p:nvPr/>
        </p:nvSpPr>
        <p:spPr>
          <a:xfrm rot="5400000">
            <a:off x="4703833" y="2941117"/>
            <a:ext cx="1737360" cy="704088"/>
          </a:xfrm>
          <a:prstGeom prst="rect">
            <a:avLst/>
          </a:prstGeom>
          <a:noFill/>
          <a:ln>
            <a:solidFill>
              <a:srgbClr val="482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826C0"/>
                </a:solidFill>
              </a:rPr>
              <a:t>Load Balancing</a:t>
            </a:r>
          </a:p>
        </p:txBody>
      </p:sp>
      <p:pic>
        <p:nvPicPr>
          <p:cNvPr id="32" name="Graphic 31" descr="Security camera">
            <a:extLst>
              <a:ext uri="{FF2B5EF4-FFF2-40B4-BE49-F238E27FC236}">
                <a16:creationId xmlns:a16="http://schemas.microsoft.com/office/drawing/2014/main" id="{CFE2C5E9-41F9-4035-BAFC-2DF76E57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3862" y="5154185"/>
            <a:ext cx="624548" cy="62454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C5B20E5-69D7-4A8B-AAD8-4B7AD9F0EBB7}"/>
              </a:ext>
            </a:extLst>
          </p:cNvPr>
          <p:cNvSpPr/>
          <p:nvPr/>
        </p:nvSpPr>
        <p:spPr>
          <a:xfrm rot="5400000">
            <a:off x="6617237" y="2927629"/>
            <a:ext cx="1737360" cy="704088"/>
          </a:xfrm>
          <a:prstGeom prst="rect">
            <a:avLst/>
          </a:prstGeom>
          <a:noFill/>
          <a:ln>
            <a:solidFill>
              <a:srgbClr val="482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826C0"/>
                </a:solidFill>
              </a:rPr>
              <a:t>Request Transformations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1177F6-B781-4B8A-AA0A-9C8DB7E05186}"/>
              </a:ext>
            </a:extLst>
          </p:cNvPr>
          <p:cNvSpPr/>
          <p:nvPr/>
        </p:nvSpPr>
        <p:spPr>
          <a:xfrm rot="5400000">
            <a:off x="7845780" y="2647262"/>
            <a:ext cx="1749592" cy="1289370"/>
          </a:xfrm>
          <a:prstGeom prst="rect">
            <a:avLst/>
          </a:prstGeom>
          <a:noFill/>
          <a:ln>
            <a:solidFill>
              <a:srgbClr val="482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826C0"/>
                </a:solidFill>
              </a:rPr>
              <a:t>Proxy-er</a:t>
            </a:r>
          </a:p>
        </p:txBody>
      </p:sp>
      <p:pic>
        <p:nvPicPr>
          <p:cNvPr id="40" name="Graphic 39" descr="Server">
            <a:extLst>
              <a:ext uri="{FF2B5EF4-FFF2-40B4-BE49-F238E27FC236}">
                <a16:creationId xmlns:a16="http://schemas.microsoft.com/office/drawing/2014/main" id="{B9FF6548-BA63-44A1-A8C1-88C57D3A0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2552" y="2907139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A1E553B-B3EB-4499-AA8C-4A113F7A505F}"/>
              </a:ext>
            </a:extLst>
          </p:cNvPr>
          <p:cNvSpPr/>
          <p:nvPr/>
        </p:nvSpPr>
        <p:spPr>
          <a:xfrm rot="5400000">
            <a:off x="2790427" y="2947478"/>
            <a:ext cx="1737360" cy="704088"/>
          </a:xfrm>
          <a:prstGeom prst="rect">
            <a:avLst/>
          </a:prstGeom>
          <a:noFill/>
          <a:ln>
            <a:solidFill>
              <a:srgbClr val="482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826C0"/>
                </a:solidFill>
              </a:rPr>
              <a:t>Destination Enumeration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858B5F-E33B-4A2E-B63E-884FCF61AD60}"/>
              </a:ext>
            </a:extLst>
          </p:cNvPr>
          <p:cNvSpPr/>
          <p:nvPr/>
        </p:nvSpPr>
        <p:spPr>
          <a:xfrm>
            <a:off x="8075891" y="4166743"/>
            <a:ext cx="1289371" cy="43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HttpClient</a:t>
            </a:r>
            <a:r>
              <a:rPr lang="en-US" baseline="30000" dirty="0"/>
              <a:t>*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8E0F0D-EFA3-4843-909E-EA780494C5BF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3080895" y="3292627"/>
            <a:ext cx="226168" cy="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5F2BA7-7EDF-4D39-9CDB-CCA686EAC477}"/>
              </a:ext>
            </a:extLst>
          </p:cNvPr>
          <p:cNvSpPr txBox="1"/>
          <p:nvPr/>
        </p:nvSpPr>
        <p:spPr>
          <a:xfrm>
            <a:off x="3189328" y="5912039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</a:t>
            </a:r>
          </a:p>
          <a:p>
            <a:r>
              <a:rPr lang="en-US" dirty="0"/>
              <a:t>checks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56738AD-0523-4F9E-8373-7DF15BAE441F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385135" y="4600922"/>
            <a:ext cx="290333" cy="73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494ADD-6A3E-4D73-8F58-6881803CFAED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5675468" y="4600922"/>
            <a:ext cx="0" cy="73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1EC0EAE-15F6-4F0F-9C55-D973CF4350C9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5675468" y="4600922"/>
            <a:ext cx="282904" cy="73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2A140D6-1C27-4F82-81C1-D91CB4F1023C}"/>
              </a:ext>
            </a:extLst>
          </p:cNvPr>
          <p:cNvCxnSpPr>
            <a:stCxn id="44" idx="0"/>
            <a:endCxn id="23" idx="2"/>
          </p:cNvCxnSpPr>
          <p:nvPr/>
        </p:nvCxnSpPr>
        <p:spPr>
          <a:xfrm flipV="1">
            <a:off x="4011151" y="3293161"/>
            <a:ext cx="252615" cy="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057168-57ED-4AFE-A6E8-E3D0D61005F9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>
            <a:off x="4967854" y="3293161"/>
            <a:ext cx="252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80ABF37-0395-46AD-9D4D-C69B4B64B69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5924557" y="3292627"/>
            <a:ext cx="252614" cy="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595FBAF-1B27-4789-8E1A-980A6ABFE281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6881259" y="3279673"/>
            <a:ext cx="252614" cy="1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C56401-2C13-4834-B208-9D48A2763832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>
            <a:off x="7837961" y="3279673"/>
            <a:ext cx="237930" cy="1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BB4A44A-6601-46DC-952D-31639AE72238}"/>
              </a:ext>
            </a:extLst>
          </p:cNvPr>
          <p:cNvSpPr txBox="1"/>
          <p:nvPr/>
        </p:nvSpPr>
        <p:spPr>
          <a:xfrm>
            <a:off x="10367888" y="3798072"/>
            <a:ext cx="1289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Specific destination server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A632F0-48B0-46C9-B11D-1F902B17DF3A}"/>
              </a:ext>
            </a:extLst>
          </p:cNvPr>
          <p:cNvSpPr/>
          <p:nvPr/>
        </p:nvSpPr>
        <p:spPr>
          <a:xfrm>
            <a:off x="1370567" y="1690688"/>
            <a:ext cx="8249335" cy="3243117"/>
          </a:xfrm>
          <a:prstGeom prst="rect">
            <a:avLst/>
          </a:prstGeom>
          <a:noFill/>
          <a:ln>
            <a:solidFill>
              <a:srgbClr val="4826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31B95899-162D-4183-B4A6-22FDFB6BD9AB}"/>
              </a:ext>
            </a:extLst>
          </p:cNvPr>
          <p:cNvSpPr/>
          <p:nvPr/>
        </p:nvSpPr>
        <p:spPr>
          <a:xfrm>
            <a:off x="9381255" y="2907139"/>
            <a:ext cx="1094633" cy="783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http(s)</a:t>
            </a:r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390504A0-224B-4F1B-A45E-D9B275E04311}"/>
              </a:ext>
            </a:extLst>
          </p:cNvPr>
          <p:cNvSpPr/>
          <p:nvPr/>
        </p:nvSpPr>
        <p:spPr>
          <a:xfrm>
            <a:off x="347835" y="2930496"/>
            <a:ext cx="1094633" cy="783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http(s)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73E6F70-D10B-4500-8539-4322835E6EBC}"/>
              </a:ext>
            </a:extLst>
          </p:cNvPr>
          <p:cNvSpPr txBox="1"/>
          <p:nvPr/>
        </p:nvSpPr>
        <p:spPr>
          <a:xfrm>
            <a:off x="8153539" y="1321356"/>
            <a:ext cx="146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 process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7C777DF-7B34-42F3-AC92-C6BCE2B19CF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626136" y="4211284"/>
            <a:ext cx="0" cy="94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791078D-36E3-43F9-AB2E-1972A24A61D4}"/>
              </a:ext>
            </a:extLst>
          </p:cNvPr>
          <p:cNvSpPr/>
          <p:nvPr/>
        </p:nvSpPr>
        <p:spPr>
          <a:xfrm>
            <a:off x="1635073" y="2713097"/>
            <a:ext cx="1203851" cy="37497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Kestrel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7BAC016-5E6E-4EEC-8A16-CFCB94B04D95}"/>
              </a:ext>
            </a:extLst>
          </p:cNvPr>
          <p:cNvSpPr/>
          <p:nvPr/>
        </p:nvSpPr>
        <p:spPr>
          <a:xfrm rot="5400000">
            <a:off x="5660534" y="2947478"/>
            <a:ext cx="1737360" cy="704088"/>
          </a:xfrm>
          <a:prstGeom prst="rect">
            <a:avLst/>
          </a:prstGeom>
          <a:noFill/>
          <a:ln>
            <a:solidFill>
              <a:srgbClr val="482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826C0"/>
                </a:solidFill>
              </a:rPr>
              <a:t>Passive Health Checks</a:t>
            </a:r>
          </a:p>
        </p:txBody>
      </p:sp>
    </p:spTree>
    <p:extLst>
      <p:ext uri="{BB962C8B-B14F-4D97-AF65-F5344CB8AC3E}">
        <p14:creationId xmlns:p14="http://schemas.microsoft.com/office/powerpoint/2010/main" val="253671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29004-5A10-49E9-A795-83F075EE8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Customers all have different requirements</a:t>
            </a:r>
          </a:p>
          <a:p>
            <a:pPr lvl="1"/>
            <a:r>
              <a:rPr lang="en-US" dirty="0"/>
              <a:t>Requirements scale with deployment size</a:t>
            </a:r>
          </a:p>
          <a:p>
            <a:pPr lvl="1"/>
            <a:r>
              <a:rPr lang="en-US" dirty="0"/>
              <a:t>Driving force behind extensibility requirements</a:t>
            </a:r>
          </a:p>
          <a:p>
            <a:pPr lvl="1"/>
            <a:r>
              <a:rPr lang="en-US" dirty="0"/>
              <a:t>Code based configuration is the most common request</a:t>
            </a:r>
          </a:p>
          <a:p>
            <a:pPr lvl="1"/>
            <a:r>
              <a:rPr lang="en-US" dirty="0"/>
              <a:t>Kestrel + </a:t>
            </a:r>
            <a:r>
              <a:rPr lang="en-US" dirty="0" err="1"/>
              <a:t>IHttpProxy</a:t>
            </a:r>
            <a:endParaRPr lang="en-US" dirty="0"/>
          </a:p>
          <a:p>
            <a:r>
              <a:rPr lang="en-US" dirty="0"/>
              <a:t>http/2 is hard</a:t>
            </a:r>
          </a:p>
          <a:p>
            <a:pPr lvl="1"/>
            <a:r>
              <a:rPr lang="en-US" dirty="0"/>
              <a:t>Teams are replacing custom http/1.1 implementations</a:t>
            </a:r>
          </a:p>
          <a:p>
            <a:pPr lvl="1"/>
            <a:r>
              <a:rPr lang="en-US" dirty="0" err="1"/>
              <a:t>gRPC</a:t>
            </a:r>
            <a:r>
              <a:rPr lang="en-US" dirty="0"/>
              <a:t> is the main driver for http/2</a:t>
            </a:r>
          </a:p>
          <a:p>
            <a:r>
              <a:rPr lang="en-US" dirty="0"/>
              <a:t>Header encoding is not well standardized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BC24DC0-AAFE-4EF4-A857-D4AAFB876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550" y="4184895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3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Kestrel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Telemetry events</a:t>
            </a:r>
          </a:p>
          <a:p>
            <a:pPr lvl="1"/>
            <a:r>
              <a:rPr lang="en-US" dirty="0"/>
              <a:t>Added more events</a:t>
            </a:r>
          </a:p>
          <a:p>
            <a:pPr lvl="1"/>
            <a:r>
              <a:rPr lang="en-US" dirty="0"/>
              <a:t>Added </a:t>
            </a:r>
            <a:r>
              <a:rPr lang="en-US" dirty="0" err="1"/>
              <a:t>eventsource</a:t>
            </a:r>
            <a:r>
              <a:rPr lang="en-US" dirty="0"/>
              <a:t> events / fixed </a:t>
            </a:r>
            <a:r>
              <a:rPr lang="en-US" dirty="0" err="1"/>
              <a:t>activityID</a:t>
            </a:r>
            <a:endParaRPr lang="en-US" dirty="0"/>
          </a:p>
          <a:p>
            <a:r>
              <a:rPr lang="en-US" dirty="0"/>
              <a:t>TLS/SNI inspection events</a:t>
            </a:r>
          </a:p>
          <a:p>
            <a:pPr lvl="1"/>
            <a:r>
              <a:rPr lang="en-US" dirty="0"/>
              <a:t>SNI properties supported in config</a:t>
            </a:r>
          </a:p>
          <a:p>
            <a:pPr lvl="1"/>
            <a:r>
              <a:rPr lang="en-US" dirty="0"/>
              <a:t>Async callbacks</a:t>
            </a:r>
          </a:p>
          <a:p>
            <a:pPr lvl="1"/>
            <a:r>
              <a:rPr lang="en-US" dirty="0"/>
              <a:t>Configure TLS settings per SNI</a:t>
            </a:r>
          </a:p>
          <a:p>
            <a:r>
              <a:rPr lang="en-US" dirty="0">
                <a:cs typeface="Calibri"/>
              </a:rPr>
              <a:t>Reloadable config</a:t>
            </a:r>
          </a:p>
          <a:p>
            <a:pPr lvl="1"/>
            <a:r>
              <a:rPr lang="en-US" dirty="0"/>
              <a:t>Auto-reload on file change detections</a:t>
            </a:r>
          </a:p>
          <a:p>
            <a:pPr lvl="1"/>
            <a:r>
              <a:rPr lang="en-US" dirty="0"/>
              <a:t>Graceful switchover to new config</a:t>
            </a:r>
          </a:p>
          <a:p>
            <a:r>
              <a:rPr lang="en-US" dirty="0">
                <a:cs typeface="Calibri"/>
              </a:rPr>
              <a:t>Perf improvements</a:t>
            </a:r>
          </a:p>
          <a:p>
            <a:pPr lvl="1"/>
            <a:r>
              <a:rPr lang="en-US" dirty="0">
                <a:cs typeface="Calibri"/>
              </a:rPr>
              <a:t>http2 / </a:t>
            </a:r>
            <a:r>
              <a:rPr lang="en-US" dirty="0" err="1">
                <a:cs typeface="Calibri"/>
              </a:rPr>
              <a:t>gRPC</a:t>
            </a:r>
            <a:r>
              <a:rPr lang="en-US" dirty="0">
                <a:cs typeface="Calibri"/>
              </a:rPr>
              <a:t> – allocations, flow control, compression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1EB5122-5896-4E1B-9B94-A38218E4E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062" y="4572489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8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HttpClient</a:t>
            </a:r>
            <a:r>
              <a:rPr lang="en-US" dirty="0"/>
              <a:t>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Multiple HTTP/2 connections per server (</a:t>
            </a:r>
            <a:r>
              <a:rPr lang="en-US" dirty="0" err="1"/>
              <a:t>gRPC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cs typeface="Calibri"/>
              </a:rPr>
              <a:t>Server can specify request limit per connection (default=100)</a:t>
            </a:r>
          </a:p>
          <a:p>
            <a:pPr lvl="1"/>
            <a:r>
              <a:rPr lang="en-US" dirty="0">
                <a:ea typeface="+mn-lt"/>
                <a:cs typeface="+mn-lt"/>
              </a:rPr>
              <a:t>Connection callbacks</a:t>
            </a:r>
          </a:p>
          <a:p>
            <a:pPr lvl="2"/>
            <a:r>
              <a:rPr lang="en-US" dirty="0" err="1">
                <a:ea typeface="+mn-lt"/>
                <a:cs typeface="+mn-lt"/>
              </a:rPr>
              <a:t>PlainTextStreamFilter</a:t>
            </a:r>
            <a:r>
              <a:rPr lang="en-US" dirty="0">
                <a:ea typeface="+mn-lt"/>
                <a:cs typeface="+mn-lt"/>
              </a:rPr>
              <a:t> – can intercept http traffic in plain text</a:t>
            </a:r>
          </a:p>
          <a:p>
            <a:pPr lvl="1"/>
            <a:r>
              <a:rPr lang="en-US" dirty="0">
                <a:cs typeface="Calibri"/>
              </a:rPr>
              <a:t>Telemetry</a:t>
            </a:r>
          </a:p>
          <a:p>
            <a:pPr lvl="2"/>
            <a:r>
              <a:rPr lang="en-US" dirty="0" err="1">
                <a:cs typeface="Calibri"/>
              </a:rPr>
              <a:t>EventSource</a:t>
            </a:r>
            <a:r>
              <a:rPr lang="en-US" dirty="0">
                <a:cs typeface="Calibri"/>
              </a:rPr>
              <a:t> Events &amp; </a:t>
            </a:r>
            <a:r>
              <a:rPr lang="en-US" dirty="0" err="1">
                <a:cs typeface="Calibri"/>
              </a:rPr>
              <a:t>EventCounters</a:t>
            </a:r>
            <a:endParaRPr lang="en-US" dirty="0">
              <a:cs typeface="Calibri"/>
            </a:endParaRPr>
          </a:p>
          <a:p>
            <a:pPr lvl="2"/>
            <a:r>
              <a:rPr lang="en-US" dirty="0">
                <a:cs typeface="Calibri"/>
              </a:rPr>
              <a:t>Track all stages of a request including DNS, TCP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HTTP version policies</a:t>
            </a:r>
          </a:p>
          <a:p>
            <a:pPr lvl="2"/>
            <a:r>
              <a:rPr lang="en-US" dirty="0">
                <a:cs typeface="Calibri"/>
              </a:rPr>
              <a:t>Control over which versions a connection will use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Perf improvements</a:t>
            </a:r>
          </a:p>
          <a:p>
            <a:pPr lvl="2"/>
            <a:r>
              <a:rPr lang="en-US" dirty="0"/>
              <a:t>Sockets optimized on Linux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9A4C8E-EFC8-4B5F-AFDF-EE577DAFF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4800" y="4632569"/>
            <a:ext cx="2997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288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08C96D81600E4888DF242B5497196A" ma:contentTypeVersion="11" ma:contentTypeDescription="Create a new document." ma:contentTypeScope="" ma:versionID="074112a9951410d7e8fb3fced3350612">
  <xsd:schema xmlns:xsd="http://www.w3.org/2001/XMLSchema" xmlns:xs="http://www.w3.org/2001/XMLSchema" xmlns:p="http://schemas.microsoft.com/office/2006/metadata/properties" xmlns:ns3="9415f0a1-626f-4926-b7c7-dc0cc07ec163" xmlns:ns4="c09a94d3-ab34-4d71-9cea-92a9e01dc640" targetNamespace="http://schemas.microsoft.com/office/2006/metadata/properties" ma:root="true" ma:fieldsID="b650c89f1da5a7acf4f49356c500d391" ns3:_="" ns4:_="">
    <xsd:import namespace="9415f0a1-626f-4926-b7c7-dc0cc07ec163"/>
    <xsd:import namespace="c09a94d3-ab34-4d71-9cea-92a9e01dc6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15f0a1-626f-4926-b7c7-dc0cc07ec1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fals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a94d3-ab34-4d71-9cea-92a9e01dc64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AutoTags xmlns="9415f0a1-626f-4926-b7c7-dc0cc07ec16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6B73EC-3E88-40A5-A1E5-9379AE7D7159}">
  <ds:schemaRefs>
    <ds:schemaRef ds:uri="9415f0a1-626f-4926-b7c7-dc0cc07ec163"/>
    <ds:schemaRef ds:uri="c09a94d3-ab34-4d71-9cea-92a9e01dc6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8361FF5-FD61-4DAB-A5C3-F96FF4C59DE8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09a94d3-ab34-4d71-9cea-92a9e01dc640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9415f0a1-626f-4926-b7c7-dc0cc07ec16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5C906D2-4F89-4E23-B6EA-2AE5F1DBDE4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14820</TotalTime>
  <Words>500</Words>
  <Application>Microsoft Office PowerPoint</Application>
  <PresentationFormat>Widescreen</PresentationFormat>
  <Paragraphs>108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1_Office Theme</vt:lpstr>
      <vt:lpstr>3_Office Theme</vt:lpstr>
      <vt:lpstr>2_Office Theme</vt:lpstr>
      <vt:lpstr>Lessons learned from building YARP</vt:lpstr>
      <vt:lpstr>PowerPoint Presentation</vt:lpstr>
      <vt:lpstr>What is a reverse proxy</vt:lpstr>
      <vt:lpstr>What is YARP</vt:lpstr>
      <vt:lpstr>YARP Architecture</vt:lpstr>
      <vt:lpstr>Demo</vt:lpstr>
      <vt:lpstr>Proxy Learnings</vt:lpstr>
      <vt:lpstr>Kestrel improvements</vt:lpstr>
      <vt:lpstr>HttpClient improvements</vt:lpstr>
      <vt:lpstr>Incubating / Not yet implemented 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Sam Spencer</cp:lastModifiedBy>
  <cp:revision>6</cp:revision>
  <dcterms:created xsi:type="dcterms:W3CDTF">2020-08-18T20:47:27Z</dcterms:created>
  <dcterms:modified xsi:type="dcterms:W3CDTF">2020-11-16T19:26:34Z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0x010100D208C96D81600E4888DF242B5497196A</vt:lpwstr>
  </property>
</Properties>
</file>